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979CEE-032A-4335-8F24-E0D2283B0E67}" v="623" dt="2024-03-12T09:14:37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822960"/>
            <a:ext cx="6057899" cy="501516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113" y="3003642"/>
            <a:ext cx="3522199" cy="2900274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469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499" y="2036363"/>
            <a:ext cx="11059811" cy="38707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571500" y="1780979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813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77953" y="797251"/>
            <a:ext cx="2483929" cy="52837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6094" y="797251"/>
            <a:ext cx="8101072" cy="52837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566094" y="57711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8875226" y="571500"/>
            <a:ext cx="0" cy="571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0335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059811" cy="3910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70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14255"/>
            <a:ext cx="6867115" cy="500947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817" y="914399"/>
            <a:ext cx="2370268" cy="2670273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4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8872625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566094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032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09684"/>
            <a:ext cx="11049000" cy="105716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447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7082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541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69" y="699118"/>
            <a:ext cx="11025062" cy="1063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468" y="2022883"/>
            <a:ext cx="5230469" cy="564079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469" y="2866031"/>
            <a:ext cx="5157787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1470" y="2022883"/>
            <a:ext cx="5183188" cy="564080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1470" y="2866031"/>
            <a:ext cx="5183188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577485" y="273859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848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17452"/>
            <a:ext cx="11049000" cy="1161836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629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349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01" y="810344"/>
            <a:ext cx="3478084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09" y="931232"/>
            <a:ext cx="6700679" cy="50793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2578608"/>
            <a:ext cx="3478783" cy="34172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427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802204"/>
            <a:ext cx="3478787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23467" y="847384"/>
            <a:ext cx="6907844" cy="52168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498" y="2574906"/>
            <a:ext cx="3478787" cy="34357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099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89289"/>
            <a:ext cx="11049000" cy="108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2075688"/>
            <a:ext cx="11059811" cy="381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6732" y="6397103"/>
            <a:ext cx="30919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fld id="{1C8322F6-1C60-46CF-968C-BC20E470F443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782" y="6397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553" y="6397103"/>
            <a:ext cx="700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118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100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63821" y="1837535"/>
            <a:ext cx="6718492" cy="3288139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latin typeface="Montserrat Medium" panose="00000600000000000000" pitchFamily="2" charset="-52"/>
                <a:ea typeface="Batang"/>
                <a:cs typeface="Calibri"/>
              </a:rPr>
              <a:t>Система для учета и анализа питания домашних животных, с рекомендациями по кормлению и уходу</a:t>
            </a:r>
            <a:r>
              <a:rPr lang="ru-RU" sz="3600" dirty="0">
                <a:latin typeface="Montserrat Medium" panose="00000600000000000000" pitchFamily="2" charset="-52"/>
                <a:ea typeface="Batang"/>
              </a:rPr>
              <a:t/>
            </a:r>
            <a:br>
              <a:rPr lang="ru-RU" sz="3600" dirty="0">
                <a:latin typeface="Montserrat Medium" panose="00000600000000000000" pitchFamily="2" charset="-52"/>
                <a:ea typeface="Batang"/>
              </a:rPr>
            </a:br>
            <a:r>
              <a:rPr lang="ru-RU" sz="3600" dirty="0">
                <a:latin typeface="Montserrat Medium" panose="00000600000000000000" pitchFamily="2" charset="-52"/>
                <a:ea typeface="Batang"/>
                <a:cs typeface="Calibri"/>
              </a:rPr>
              <a:t>"</a:t>
            </a:r>
            <a:r>
              <a:rPr lang="ru-RU" sz="3600" dirty="0" err="1">
                <a:latin typeface="Montserrat Medium" panose="00000600000000000000" pitchFamily="2" charset="-52"/>
                <a:ea typeface="Batang"/>
                <a:cs typeface="Calibri"/>
              </a:rPr>
              <a:t>PetFeed</a:t>
            </a:r>
            <a:r>
              <a:rPr lang="ru-RU" sz="3600" dirty="0">
                <a:latin typeface="Montserrat Medium" panose="00000600000000000000" pitchFamily="2" charset="-52"/>
                <a:ea typeface="Batang"/>
                <a:cs typeface="Calibri"/>
              </a:rPr>
              <a:t>"</a:t>
            </a:r>
            <a:endParaRPr lang="ru-RU" sz="3600" dirty="0">
              <a:latin typeface="Montserrat Medium" panose="00000600000000000000" pitchFamily="2" charset="-52"/>
              <a:cs typeface="Calibri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A398C7-3FA4-4D8D-8392-B6CD2F434D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D19053-F48D-4B66-AF7B-A06FA6D26E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5529" y="6287281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5106008-E0F1-5CF6-D321-E27572B3FEBF}"/>
              </a:ext>
            </a:extLst>
          </p:cNvPr>
          <p:cNvSpPr txBox="1"/>
          <p:nvPr/>
        </p:nvSpPr>
        <p:spPr>
          <a:xfrm>
            <a:off x="8074592" y="4713663"/>
            <a:ext cx="3755631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ru-RU" sz="3200" dirty="0">
                <a:latin typeface="Montserrat" panose="00000500000000000000" pitchFamily="2" charset="-52"/>
                <a:cs typeface="Calibri"/>
              </a:rPr>
              <a:t>Блинова О.А.</a:t>
            </a:r>
          </a:p>
          <a:p>
            <a:pPr algn="r"/>
            <a:r>
              <a:rPr lang="ru-RU" sz="3200" dirty="0">
                <a:latin typeface="Montserrat" panose="00000500000000000000" pitchFamily="2" charset="-52"/>
                <a:cs typeface="Calibri"/>
              </a:rPr>
              <a:t>Семенов А.А.</a:t>
            </a:r>
          </a:p>
          <a:p>
            <a:pPr algn="r"/>
            <a:r>
              <a:rPr lang="ru-RU" sz="3200" dirty="0">
                <a:latin typeface="Montserrat" panose="00000500000000000000" pitchFamily="2" charset="-52"/>
                <a:cs typeface="Calibri"/>
              </a:rPr>
              <a:t>Вдовикова Е.Ю.</a:t>
            </a:r>
          </a:p>
        </p:txBody>
      </p:sp>
      <p:pic>
        <p:nvPicPr>
          <p:cNvPr id="1026" name="Picture 2" descr="C:\aPersonal\VSU CS\ТП 3к\иконка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6111" y="947658"/>
            <a:ext cx="2772591" cy="2772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662D75-67E4-87CB-CF30-9F43866B2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Montserrat SemiBold" panose="00000700000000000000" pitchFamily="2" charset="-52"/>
                <a:cs typeface="Calibri"/>
              </a:rPr>
              <a:t>AppMetrica</a:t>
            </a:r>
            <a:r>
              <a:rPr lang="en-US" sz="3600" dirty="0">
                <a:latin typeface="Montserrat SemiBold" panose="00000700000000000000" pitchFamily="2" charset="-52"/>
                <a:cs typeface="Calibri"/>
              </a:rPr>
              <a:t>. </a:t>
            </a:r>
            <a:r>
              <a:rPr lang="ru-RU" sz="3600" dirty="0">
                <a:latin typeface="Montserrat SemiBold" panose="00000700000000000000" pitchFamily="2" charset="-52"/>
                <a:cs typeface="Calibri"/>
              </a:rPr>
              <a:t>Воронка «Общая статистика»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57873AE-6A4E-4825-9C60-663A60193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7649711" cy="3910987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Воронка «Общая статистика» нужна для просмотра информации о количестве скачиваний приложения и количества запуска приложения. </a:t>
            </a:r>
            <a:endParaRPr lang="ru-RU" dirty="0">
              <a:latin typeface="Montserrat" panose="00000500000000000000" pitchFamily="2" charset="-52"/>
            </a:endParaRPr>
          </a:p>
          <a:p>
            <a:pPr marL="0" indent="0">
              <a:buNone/>
            </a:pPr>
            <a:endParaRPr lang="ru-RU" dirty="0">
              <a:latin typeface="Montserrat" panose="00000500000000000000" pitchFamily="2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FE9A1AC-48BF-411F-BD00-B339CAC1CD0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940040" y="2320173"/>
            <a:ext cx="3680460" cy="342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100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14283C-265C-914D-9F9D-014102EA0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Montserrat SemiBold" panose="00000700000000000000" pitchFamily="2" charset="-52"/>
                <a:cs typeface="Calibri"/>
              </a:rPr>
              <a:t>AppMetrica</a:t>
            </a:r>
            <a:r>
              <a:rPr lang="en-US" sz="3600" dirty="0">
                <a:latin typeface="Montserrat SemiBold" panose="00000700000000000000" pitchFamily="2" charset="-52"/>
                <a:cs typeface="Calibri"/>
              </a:rPr>
              <a:t>. </a:t>
            </a:r>
            <a:r>
              <a:rPr lang="ru-RU" sz="3600" dirty="0">
                <a:latin typeface="Montserrat SemiBold" panose="00000700000000000000" pitchFamily="2" charset="-52"/>
                <a:cs typeface="Calibri"/>
              </a:rPr>
              <a:t>Воронка «Аккаунт»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565F3E-455D-E7F6-B230-3280311AF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288506" cy="39109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Воронка «Аккаунт» нужна для просмотра статистики по количеству входа в аккаунт и выхода из него, а также регистрации и изменении аккаунта. </a:t>
            </a:r>
            <a:endParaRPr lang="ru-RU" dirty="0">
              <a:solidFill>
                <a:schemeClr val="bg1">
                  <a:lumMod val="50000"/>
                </a:schemeClr>
              </a:solidFill>
              <a:latin typeface="Montserrat" panose="00000500000000000000" pitchFamily="2" charset="-52"/>
              <a:cs typeface="Calibri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737BE8B-798B-4AA3-9FB2-AE9C5D8863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28118" y="2695458"/>
            <a:ext cx="5471160" cy="267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92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1E500E-3127-E340-AE6F-66EC90D35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Montserrat SemiBold" panose="00000700000000000000" pitchFamily="2" charset="-52"/>
                <a:cs typeface="Calibri"/>
              </a:rPr>
              <a:t>AppMetrica</a:t>
            </a:r>
            <a:r>
              <a:rPr lang="en-US" sz="3600" dirty="0">
                <a:latin typeface="Montserrat SemiBold" panose="00000700000000000000" pitchFamily="2" charset="-52"/>
                <a:cs typeface="Calibri"/>
              </a:rPr>
              <a:t>. </a:t>
            </a:r>
            <a:r>
              <a:rPr lang="ru-RU" sz="3600" dirty="0">
                <a:latin typeface="Montserrat SemiBold" panose="00000700000000000000" pitchFamily="2" charset="-52"/>
                <a:cs typeface="Calibri"/>
              </a:rPr>
              <a:t>Воронка «Еда»</a:t>
            </a:r>
            <a:endParaRPr lang="ru-RU" sz="3600" dirty="0">
              <a:latin typeface="Montserrat SemiBold" panose="00000700000000000000" pitchFamily="2" charset="-52"/>
              <a:cs typeface="Times New Roman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003174-CF8F-1E51-2CE4-B5C4A6E16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673" y="1988191"/>
            <a:ext cx="11059811" cy="418622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ru-RU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Воронка «Еда» нужна для отслеживания и анализа статистики, связанной с процессом добавления корма. </a:t>
            </a:r>
            <a:endParaRPr lang="ru-RU" dirty="0">
              <a:latin typeface="Montserrat" panose="00000500000000000000" pitchFamily="2" charset="-52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874B79B-0F08-4675-B6D5-8AFA53F1E0B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06335" y="2723416"/>
            <a:ext cx="4114165" cy="330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77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AEFD50-45B6-F84D-D2C9-75CCB4CAA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Montserrat SemiBold" panose="00000700000000000000" pitchFamily="2" charset="-52"/>
                <a:cs typeface="Calibri"/>
              </a:rPr>
              <a:t>AppMetrica</a:t>
            </a:r>
            <a:r>
              <a:rPr lang="en-US" sz="3600" dirty="0">
                <a:latin typeface="Montserrat SemiBold" panose="00000700000000000000" pitchFamily="2" charset="-52"/>
                <a:cs typeface="Calibri"/>
              </a:rPr>
              <a:t>. </a:t>
            </a:r>
            <a:r>
              <a:rPr lang="ru-RU" sz="3600" dirty="0">
                <a:latin typeface="Montserrat SemiBold" panose="00000700000000000000" pitchFamily="2" charset="-52"/>
                <a:cs typeface="Calibri"/>
              </a:rPr>
              <a:t>Воронка «Еда»</a:t>
            </a:r>
            <a:endParaRPr lang="ru-RU" sz="3600" dirty="0">
              <a:latin typeface="Montserrat SemiBold" panose="00000700000000000000" pitchFamily="2" charset="-52"/>
              <a:ea typeface="Batang"/>
              <a:cs typeface="Times New Roman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43FB7E-0F8D-0B9E-2B2C-A28039DF7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689" y="1832113"/>
            <a:ext cx="11059811" cy="39109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dirty="0"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Воронка «Советы» нужна для просмотра статистики по количеству просмотренных статей, а также для отслеживания процесса добавления их в избранное.</a:t>
            </a:r>
            <a:endParaRPr lang="ru-RU" dirty="0">
              <a:solidFill>
                <a:srgbClr val="1B1642"/>
              </a:solidFill>
              <a:latin typeface="Montserrat" panose="00000500000000000000" pitchFamily="2" charset="-52"/>
              <a:ea typeface="+mn-lt"/>
              <a:cs typeface="+mn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89CE16D-10EA-4029-8941-1A15924391E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734315" y="2595510"/>
            <a:ext cx="3896995" cy="363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89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F5069C-2698-CFAC-974B-6A793FAD0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ontserrat SemiBold" panose="00000700000000000000" pitchFamily="2" charset="-52"/>
                <a:ea typeface="Batang"/>
                <a:cs typeface="Times New Roman"/>
              </a:rPr>
              <a:t>Пользовательские сценарии</a:t>
            </a:r>
          </a:p>
        </p:txBody>
      </p:sp>
      <p:pic>
        <p:nvPicPr>
          <p:cNvPr id="4" name="Мое видео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8826" t="3608" r="38509" b="4779"/>
          <a:stretch/>
        </p:blipFill>
        <p:spPr>
          <a:xfrm>
            <a:off x="5260570" y="2036618"/>
            <a:ext cx="1670859" cy="379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95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742BEF-23FE-3C45-25F2-15CC3B9A6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ontserrat SemiBold" panose="00000700000000000000" pitchFamily="2" charset="-52"/>
                <a:ea typeface="Batang"/>
                <a:cs typeface="Calibri Light"/>
              </a:rPr>
              <a:t>Команда</a:t>
            </a:r>
            <a:endParaRPr lang="ru-RU" sz="3600" dirty="0">
              <a:latin typeface="Montserrat SemiBold" panose="00000700000000000000" pitchFamily="2" charset="-52"/>
              <a:ea typeface="Batang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B32779-9386-BAE4-26D3-1D879601E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 rtl="0">
              <a:buChar char="•"/>
            </a:pPr>
            <a:r>
              <a:rPr lang="ru-RU" sz="2400" kern="1200" dirty="0">
                <a:latin typeface="Montserrat" panose="00000500000000000000" pitchFamily="2" charset="-52"/>
                <a:cs typeface="Times New Roman"/>
              </a:rPr>
              <a:t>Блинова О.А. – </a:t>
            </a:r>
            <a:r>
              <a:rPr lang="en-US" sz="2400" kern="1200" dirty="0">
                <a:latin typeface="Montserrat" panose="00000500000000000000" pitchFamily="2" charset="-52"/>
                <a:cs typeface="Times New Roman"/>
              </a:rPr>
              <a:t>Project Manager, </a:t>
            </a:r>
            <a:r>
              <a:rPr lang="ru-RU" sz="2400" kern="1200" dirty="0">
                <a:latin typeface="Montserrat" panose="00000500000000000000" pitchFamily="2" charset="-52"/>
                <a:cs typeface="Times New Roman"/>
              </a:rPr>
              <a:t>документация</a:t>
            </a:r>
          </a:p>
          <a:p>
            <a:pPr algn="l" rtl="0">
              <a:buChar char="•"/>
            </a:pPr>
            <a:r>
              <a:rPr lang="ru-RU" sz="2400" kern="1200" dirty="0">
                <a:latin typeface="Montserrat" panose="00000500000000000000" pitchFamily="2" charset="-52"/>
                <a:cs typeface="Times New Roman"/>
              </a:rPr>
              <a:t>Семенов А.А. – </a:t>
            </a:r>
            <a:r>
              <a:rPr lang="en-US" sz="2400" kern="1200" dirty="0">
                <a:latin typeface="Montserrat" panose="00000500000000000000" pitchFamily="2" charset="-52"/>
                <a:cs typeface="Times New Roman"/>
              </a:rPr>
              <a:t>Backend, Frontend, Mobile developer</a:t>
            </a:r>
          </a:p>
          <a:p>
            <a:pPr algn="l" rtl="0">
              <a:buChar char="•"/>
            </a:pPr>
            <a:r>
              <a:rPr lang="ru-RU" sz="2400" kern="1200" dirty="0">
                <a:latin typeface="Montserrat" panose="00000500000000000000" pitchFamily="2" charset="-52"/>
                <a:cs typeface="Times New Roman"/>
              </a:rPr>
              <a:t>Вдовикова Е.Ю. – </a:t>
            </a:r>
            <a:r>
              <a:rPr lang="en-US" sz="2400" kern="1200" dirty="0">
                <a:latin typeface="Montserrat" panose="00000500000000000000" pitchFamily="2" charset="-52"/>
                <a:cs typeface="Times New Roman"/>
              </a:rPr>
              <a:t>Backend, QA-</a:t>
            </a:r>
            <a:r>
              <a:rPr lang="ru-RU" sz="2400" kern="1200" dirty="0">
                <a:latin typeface="Montserrat" panose="00000500000000000000" pitchFamily="2" charset="-52"/>
                <a:cs typeface="Times New Roman"/>
              </a:rPr>
              <a:t>инженер, дизайнер</a:t>
            </a:r>
            <a:endParaRPr lang="ru-RU" sz="2400" dirty="0">
              <a:latin typeface="Montserrat" panose="00000500000000000000" pitchFamily="2" charset="-52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181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lignmentVTI">
  <a:themeElements>
    <a:clrScheme name="Alignment">
      <a:dk1>
        <a:sysClr val="windowText" lastClr="000000"/>
      </a:dk1>
      <a:lt1>
        <a:sysClr val="window" lastClr="FFFFFF"/>
      </a:lt1>
      <a:dk2>
        <a:srgbClr val="3B3D38"/>
      </a:dk2>
      <a:lt2>
        <a:srgbClr val="F7F2EE"/>
      </a:lt2>
      <a:accent1>
        <a:srgbClr val="928A63"/>
      </a:accent1>
      <a:accent2>
        <a:srgbClr val="B57B6B"/>
      </a:accent2>
      <a:accent3>
        <a:srgbClr val="9E8484"/>
      </a:accent3>
      <a:accent4>
        <a:srgbClr val="7C8A75"/>
      </a:accent4>
      <a:accent5>
        <a:srgbClr val="8C8578"/>
      </a:accent5>
      <a:accent6>
        <a:srgbClr val="A18563"/>
      </a:accent6>
      <a:hlink>
        <a:srgbClr val="B57B6B"/>
      </a:hlink>
      <a:folHlink>
        <a:srgbClr val="7C8A75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163</Words>
  <Application>Microsoft Office PowerPoint</Application>
  <PresentationFormat>Широкоэкранный</PresentationFormat>
  <Paragraphs>17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7" baseType="lpstr">
      <vt:lpstr>Arial</vt:lpstr>
      <vt:lpstr>Avenir Next LT Pro Light</vt:lpstr>
      <vt:lpstr>Batang</vt:lpstr>
      <vt:lpstr>Calibri</vt:lpstr>
      <vt:lpstr>Calibri Light</vt:lpstr>
      <vt:lpstr>Montserrat</vt:lpstr>
      <vt:lpstr>Montserrat Medium</vt:lpstr>
      <vt:lpstr>Montserrat SemiBold</vt:lpstr>
      <vt:lpstr>Times New Roman</vt:lpstr>
      <vt:lpstr>AlignmentVTI</vt:lpstr>
      <vt:lpstr>Система для учета и анализа питания домашних животных, с рекомендациями по кормлению и уходу "PetFeed"</vt:lpstr>
      <vt:lpstr>AppMetrica. Воронка «Общая статистика»</vt:lpstr>
      <vt:lpstr>AppMetrica. Воронка «Аккаунт»</vt:lpstr>
      <vt:lpstr>AppMetrica. Воронка «Еда»</vt:lpstr>
      <vt:lpstr>AppMetrica. Воронка «Еда»</vt:lpstr>
      <vt:lpstr>Пользовательские сценарии</vt:lpstr>
      <vt:lpstr>Команда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Семенов Алексей Алексеевич</cp:lastModifiedBy>
  <cp:revision>214</cp:revision>
  <dcterms:created xsi:type="dcterms:W3CDTF">2024-03-11T22:06:15Z</dcterms:created>
  <dcterms:modified xsi:type="dcterms:W3CDTF">2024-04-30T19:01:58Z</dcterms:modified>
</cp:coreProperties>
</file>

<file path=docProps/thumbnail.jpeg>
</file>